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78" r:id="rId3"/>
    <p:sldId id="259" r:id="rId4"/>
    <p:sldId id="261" r:id="rId5"/>
    <p:sldId id="266" r:id="rId6"/>
    <p:sldId id="267" r:id="rId7"/>
    <p:sldId id="276" r:id="rId8"/>
    <p:sldId id="277" r:id="rId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18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2"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3"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4"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5"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t>18.9.12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18.9.12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18.9.12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7"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8"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9"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0" name="Freeform 19"/>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18.9.12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7" name="Title 6"/>
          <p:cNvSpPr>
            <a:spLocks noGrp="1"/>
          </p:cNvSpPr>
          <p:nvPr>
            <p:ph type="title"/>
          </p:nvPr>
        </p:nvSpPr>
        <p:spPr/>
        <p:txBody>
          <a:bodyPr/>
          <a:lstStyle/>
          <a:p>
            <a:r>
              <a:rPr lang="zh-CN" altLang="en-US" smtClean="0"/>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0" name="Freeform 18"/>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1" name="Freeform 22"/>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2" name="Freeform 26"/>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3" name="Freeform 10"/>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530820CF-B880-4189-942D-D702A7CBA730}" type="datetimeFigureOut">
              <a:rPr lang="zh-CN" altLang="en-US" smtClean="0"/>
              <a:t>18.9.12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18.9.12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t>18.9.12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t>18.9.12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t>18.9.12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18.9.12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26"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27"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8"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9" name="Freeform 28"/>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smtClean="0"/>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1"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2"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3"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4"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smtClean="0"/>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530820CF-B880-4189-942D-D702A7CBA730}" type="datetimeFigureOut">
              <a:rPr lang="zh-CN" altLang="en-US" smtClean="0"/>
              <a:t>18.9.12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t>18.9.12</a:t>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t>‹#›</a:t>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anose="05050102010706020507" pitchFamily="18" charset="2"/>
        <a:buChar char=""/>
        <a:defRPr sz="2400" kern="1200">
          <a:solidFill>
            <a:schemeClr val="tx2"/>
          </a:solidFill>
          <a:latin typeface="+mn-lt"/>
          <a:ea typeface="+mn-ea"/>
          <a:cs typeface="+mn-cs"/>
        </a:defRPr>
      </a:lvl1pPr>
      <a:lvl2pPr marL="576580" indent="-274320" algn="l" defTabSz="914400" rtl="0" eaLnBrk="1" latinLnBrk="0" hangingPunct="1">
        <a:spcBef>
          <a:spcPct val="20000"/>
        </a:spcBef>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indent="-228600" algn="l" defTabSz="914400" rtl="0" eaLnBrk="1" latinLnBrk="0" hangingPunct="1">
        <a:spcBef>
          <a:spcPct val="20000"/>
        </a:spcBef>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anose="05050102010706020507"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anose="05050102010706020507"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smtClean="0"/>
              <a:t>素质综合测评系统</a:t>
            </a:r>
            <a:r>
              <a:rPr lang="zh-CN" altLang="en-US" dirty="0"/>
              <a:t>使用</a:t>
            </a:r>
            <a:r>
              <a:rPr lang="zh-CN" altLang="en-US" dirty="0" smtClean="0"/>
              <a:t>指南</a:t>
            </a:r>
            <a:r>
              <a:rPr lang="en-US" altLang="zh-CN" dirty="0" smtClean="0"/>
              <a:t/>
            </a:r>
            <a:br>
              <a:rPr lang="en-US" altLang="zh-CN" dirty="0" smtClean="0"/>
            </a:br>
            <a:r>
              <a:rPr lang="zh-CN" altLang="en-US" dirty="0" smtClean="0"/>
              <a:t>（</a:t>
            </a:r>
            <a:r>
              <a:rPr lang="zh-CN" altLang="en-US" dirty="0"/>
              <a:t>学生</a:t>
            </a:r>
            <a:r>
              <a:rPr lang="zh-CN" altLang="en-US" dirty="0" smtClean="0"/>
              <a:t>版）</a:t>
            </a:r>
            <a:endParaRPr lang="zh-CN" altLang="en-US" dirty="0"/>
          </a:p>
        </p:txBody>
      </p:sp>
      <p:sp>
        <p:nvSpPr>
          <p:cNvPr id="3" name="副标题 2"/>
          <p:cNvSpPr>
            <a:spLocks noGrp="1"/>
          </p:cNvSpPr>
          <p:nvPr>
            <p:ph type="subTitle" idx="1"/>
          </p:nvPr>
        </p:nvSpPr>
        <p:spPr/>
        <p:txBody>
          <a:bodyPr/>
          <a:lstStyle/>
          <a:p>
            <a:endParaRPr lang="en-US" altLang="zh-CN" dirty="0" smtClean="0"/>
          </a:p>
          <a:p>
            <a:r>
              <a:rPr lang="en-US" altLang="zh-CN" dirty="0" smtClean="0"/>
              <a:t>2018</a:t>
            </a:r>
            <a:r>
              <a:rPr lang="zh-CN" altLang="en-US" dirty="0" smtClean="0"/>
              <a:t>年</a:t>
            </a:r>
            <a:r>
              <a:rPr lang="en-US" altLang="zh-CN" dirty="0" smtClean="0"/>
              <a:t>9</a:t>
            </a:r>
            <a:r>
              <a:rPr lang="zh-CN" altLang="en-US" dirty="0" smtClean="0"/>
              <a:t>月</a:t>
            </a:r>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4032448"/>
          </a:xfrm>
        </p:spPr>
        <p:txBody>
          <a:bodyPr>
            <a:normAutofit fontScale="85000" lnSpcReduction="20000"/>
          </a:bodyPr>
          <a:lstStyle/>
          <a:p>
            <a:pPr marL="0" indent="0">
              <a:lnSpc>
                <a:spcPct val="120000"/>
              </a:lnSpc>
              <a:buNone/>
            </a:pPr>
            <a:r>
              <a:rPr lang="zh-CN" altLang="en-US" dirty="0" smtClean="0"/>
              <a:t>         亲爱的同学，</a:t>
            </a:r>
            <a:r>
              <a:rPr lang="zh-CN" altLang="en-US" dirty="0"/>
              <a:t>为了</a:t>
            </a:r>
            <a:r>
              <a:rPr lang="zh-CN" altLang="en-US" dirty="0" smtClean="0"/>
              <a:t>进一步提升学校育人的</a:t>
            </a:r>
            <a:r>
              <a:rPr lang="zh-CN" altLang="en-US" dirty="0"/>
              <a:t>规范化和信息化水平，提升工作效率</a:t>
            </a:r>
            <a:r>
              <a:rPr lang="zh-CN" altLang="en-US" dirty="0" smtClean="0"/>
              <a:t>，做好评奖评优的基础工作，学工</a:t>
            </a:r>
            <a:r>
              <a:rPr lang="zh-CN" altLang="en-US" dirty="0"/>
              <a:t>部管理办联合计算中心开发</a:t>
            </a:r>
            <a:r>
              <a:rPr lang="zh-CN" altLang="en-US" dirty="0" smtClean="0"/>
              <a:t>了素质综合测评填报系统。</a:t>
            </a:r>
            <a:endParaRPr lang="en-US" altLang="zh-CN" dirty="0"/>
          </a:p>
          <a:p>
            <a:pPr marL="0" indent="0">
              <a:buNone/>
            </a:pPr>
            <a:r>
              <a:rPr lang="en-US" altLang="zh-CN" dirty="0"/>
              <a:t>          </a:t>
            </a:r>
            <a:r>
              <a:rPr lang="zh-CN" altLang="en-US" dirty="0" smtClean="0"/>
              <a:t>填报系统</a:t>
            </a:r>
            <a:r>
              <a:rPr lang="zh-CN" altLang="en-US" dirty="0"/>
              <a:t>能够</a:t>
            </a:r>
            <a:r>
              <a:rPr lang="zh-CN" altLang="en-US" dirty="0" smtClean="0"/>
              <a:t>实现同学们年度总结的的</a:t>
            </a:r>
            <a:r>
              <a:rPr lang="zh-CN" altLang="en-US" dirty="0"/>
              <a:t>网上</a:t>
            </a:r>
            <a:r>
              <a:rPr lang="zh-CN" altLang="en-US" dirty="0" smtClean="0"/>
              <a:t>填报与管理，并在学校和学院层面实现信息共享和档案电子化留存。帮助同学们更好的对自己的学习生活进行总结和规划。</a:t>
            </a:r>
            <a:endParaRPr lang="en-US" altLang="zh-CN" dirty="0" smtClean="0"/>
          </a:p>
          <a:p>
            <a:pPr marL="0" indent="0">
              <a:lnSpc>
                <a:spcPct val="120000"/>
              </a:lnSpc>
              <a:buNone/>
            </a:pPr>
            <a:r>
              <a:rPr lang="zh-CN" altLang="en-US" dirty="0" smtClean="0"/>
              <a:t>          信息系统的开发是一个长期的工作，这</a:t>
            </a:r>
            <a:r>
              <a:rPr lang="zh-CN" altLang="en-US" dirty="0"/>
              <a:t>是学校第一次通过信息化系统</a:t>
            </a:r>
            <a:r>
              <a:rPr lang="zh-CN" altLang="en-US" dirty="0" smtClean="0"/>
              <a:t>进行素质综合测评的管理，难免</a:t>
            </a:r>
            <a:r>
              <a:rPr lang="zh-CN" altLang="en-US" dirty="0"/>
              <a:t>会有操作不够人性化的地方，</a:t>
            </a:r>
            <a:r>
              <a:rPr lang="zh-CN" altLang="en-US" dirty="0" smtClean="0"/>
              <a:t>希望同学们</a:t>
            </a:r>
            <a:r>
              <a:rPr lang="zh-CN" altLang="en-US" dirty="0"/>
              <a:t>在使用的过程中多提建议和意见</a:t>
            </a:r>
            <a:r>
              <a:rPr lang="zh-CN" altLang="en-US" dirty="0" smtClean="0"/>
              <a:t>，让我们</a:t>
            </a:r>
            <a:r>
              <a:rPr lang="zh-CN" altLang="en-US" dirty="0"/>
              <a:t>一起共同为推进北大的信息化建设而努力！</a:t>
            </a:r>
            <a:endParaRPr lang="en-US" altLang="zh-CN" dirty="0"/>
          </a:p>
          <a:p>
            <a:pPr marL="0" indent="0">
              <a:lnSpc>
                <a:spcPct val="120000"/>
              </a:lnSpc>
              <a:buNone/>
            </a:pPr>
            <a:r>
              <a:rPr lang="en-US" altLang="zh-CN" dirty="0"/>
              <a:t>           </a:t>
            </a:r>
            <a:r>
              <a:rPr lang="zh-CN" altLang="en-US" dirty="0"/>
              <a:t>如果有任何建议和意见，可以发邮件或电话</a:t>
            </a:r>
            <a:r>
              <a:rPr lang="zh-CN" altLang="en-US" dirty="0" smtClean="0"/>
              <a:t>联系</a:t>
            </a:r>
            <a:r>
              <a:rPr lang="zh-CN" altLang="en-US" dirty="0"/>
              <a:t>郭一杰</a:t>
            </a:r>
            <a:r>
              <a:rPr lang="zh-CN" altLang="en-US" dirty="0" smtClean="0"/>
              <a:t>老师</a:t>
            </a:r>
            <a:r>
              <a:rPr lang="en-US" altLang="zh-CN" dirty="0"/>
              <a:t>(</a:t>
            </a:r>
            <a:r>
              <a:rPr lang="en-US" altLang="zh-CN" dirty="0" smtClean="0"/>
              <a:t>xgbglb@163.com,62754053),</a:t>
            </a:r>
            <a:r>
              <a:rPr lang="zh-CN" altLang="en-US" dirty="0"/>
              <a:t>谢谢！</a:t>
            </a:r>
            <a:endParaRPr lang="en-US" altLang="zh-CN" dirty="0"/>
          </a:p>
        </p:txBody>
      </p:sp>
      <p:sp>
        <p:nvSpPr>
          <p:cNvPr id="3" name="标题 2"/>
          <p:cNvSpPr>
            <a:spLocks noGrp="1"/>
          </p:cNvSpPr>
          <p:nvPr>
            <p:ph type="title"/>
          </p:nvPr>
        </p:nvSpPr>
        <p:spPr/>
        <p:txBody>
          <a:bodyPr/>
          <a:lstStyle/>
          <a:p>
            <a:r>
              <a:rPr lang="zh-CN" altLang="en-US" dirty="0"/>
              <a:t>前言</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smtClean="0"/>
              <a:t>考虑到系统的稳定和兼容性问题，请各位同学使用</a:t>
            </a:r>
            <a:r>
              <a:rPr lang="en-US" altLang="zh-CN" dirty="0" smtClean="0"/>
              <a:t>chrome</a:t>
            </a:r>
            <a:r>
              <a:rPr lang="zh-CN" altLang="en-US" dirty="0" smtClean="0"/>
              <a:t>浏览器或</a:t>
            </a:r>
            <a:r>
              <a:rPr lang="en-US" altLang="zh-CN" dirty="0" err="1" smtClean="0"/>
              <a:t>firefox</a:t>
            </a:r>
            <a:r>
              <a:rPr lang="zh-CN" altLang="en-US" dirty="0" smtClean="0"/>
              <a:t>浏览器，</a:t>
            </a:r>
            <a:r>
              <a:rPr lang="zh-CN" altLang="en-US" dirty="0" smtClean="0">
                <a:solidFill>
                  <a:srgbClr val="C00000"/>
                </a:solidFill>
              </a:rPr>
              <a:t>不要使用</a:t>
            </a:r>
            <a:r>
              <a:rPr lang="en-US" altLang="zh-CN" dirty="0" smtClean="0"/>
              <a:t>IE</a:t>
            </a:r>
            <a:r>
              <a:rPr lang="zh-CN" altLang="en-US" dirty="0" smtClean="0"/>
              <a:t>浏览器（包括</a:t>
            </a:r>
            <a:r>
              <a:rPr lang="en-US" altLang="zh-CN" dirty="0" smtClean="0"/>
              <a:t>360</a:t>
            </a:r>
            <a:r>
              <a:rPr lang="zh-CN" altLang="en-US" dirty="0" smtClean="0"/>
              <a:t>浏览器，遨游浏览器等</a:t>
            </a:r>
            <a:r>
              <a:rPr lang="en-US" altLang="zh-CN" dirty="0" smtClean="0"/>
              <a:t>IE</a:t>
            </a:r>
            <a:r>
              <a:rPr lang="zh-CN" altLang="en-US" dirty="0" smtClean="0"/>
              <a:t>内核浏览器）</a:t>
            </a:r>
            <a:r>
              <a:rPr lang="en-US" altLang="zh-CN" dirty="0" smtClean="0"/>
              <a:t>!</a:t>
            </a:r>
          </a:p>
          <a:p>
            <a:endParaRPr lang="en-US" altLang="zh-CN" dirty="0"/>
          </a:p>
          <a:p>
            <a:endParaRPr lang="en-US" altLang="zh-CN" dirty="0" smtClean="0"/>
          </a:p>
        </p:txBody>
      </p:sp>
      <p:sp>
        <p:nvSpPr>
          <p:cNvPr id="3" name="标题 2"/>
          <p:cNvSpPr>
            <a:spLocks noGrp="1"/>
          </p:cNvSpPr>
          <p:nvPr>
            <p:ph type="title"/>
          </p:nvPr>
        </p:nvSpPr>
        <p:spPr/>
        <p:txBody>
          <a:bodyPr/>
          <a:lstStyle/>
          <a:p>
            <a:r>
              <a:rPr lang="zh-CN" altLang="en-US" dirty="0" smtClean="0"/>
              <a:t>重要提示</a:t>
            </a:r>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9537" y="1844824"/>
            <a:ext cx="7408333" cy="3450696"/>
          </a:xfrm>
        </p:spPr>
        <p:txBody>
          <a:bodyPr/>
          <a:lstStyle/>
          <a:p>
            <a:r>
              <a:rPr lang="zh-CN" altLang="en-US" dirty="0" smtClean="0"/>
              <a:t>登录校内门户</a:t>
            </a:r>
            <a:endParaRPr lang="en-US" altLang="zh-CN" dirty="0" smtClean="0"/>
          </a:p>
          <a:p>
            <a:r>
              <a:rPr lang="zh-CN" altLang="en-US" dirty="0" smtClean="0"/>
              <a:t>在菜单中选择：办事大厅</a:t>
            </a:r>
            <a:r>
              <a:rPr lang="en-US" altLang="zh-CN" dirty="0" smtClean="0"/>
              <a:t>-&gt;</a:t>
            </a:r>
            <a:r>
              <a:rPr lang="zh-CN" altLang="en-US" dirty="0" smtClean="0"/>
              <a:t>学工部业务 </a:t>
            </a:r>
            <a:endParaRPr lang="en-US" altLang="zh-CN" dirty="0" smtClean="0"/>
          </a:p>
          <a:p>
            <a:endParaRPr lang="en-US" altLang="zh-CN" dirty="0" smtClean="0"/>
          </a:p>
        </p:txBody>
      </p:sp>
      <p:sp>
        <p:nvSpPr>
          <p:cNvPr id="3" name="标题 2"/>
          <p:cNvSpPr>
            <a:spLocks noGrp="1"/>
          </p:cNvSpPr>
          <p:nvPr>
            <p:ph type="title"/>
          </p:nvPr>
        </p:nvSpPr>
        <p:spPr/>
        <p:txBody>
          <a:bodyPr/>
          <a:lstStyle/>
          <a:p>
            <a:r>
              <a:rPr lang="zh-CN" altLang="en-US" dirty="0" smtClean="0"/>
              <a:t>进入系统</a:t>
            </a:r>
            <a:endParaRPr lang="zh-CN" altLang="en-US" dirty="0"/>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76" y="2823223"/>
            <a:ext cx="9185676" cy="4034777"/>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204864"/>
            <a:ext cx="7408333" cy="3921299"/>
          </a:xfrm>
        </p:spPr>
        <p:txBody>
          <a:bodyPr/>
          <a:lstStyle/>
          <a:p>
            <a:r>
              <a:rPr lang="zh-CN" altLang="en-US" dirty="0" smtClean="0"/>
              <a:t>看到</a:t>
            </a:r>
            <a:r>
              <a:rPr lang="zh-CN" altLang="en-US" dirty="0"/>
              <a:t>“奖励奖学金”模块</a:t>
            </a:r>
            <a:endParaRPr lang="en-US" altLang="zh-CN" dirty="0"/>
          </a:p>
          <a:p>
            <a:r>
              <a:rPr lang="zh-CN" altLang="en-US" dirty="0"/>
              <a:t>点击素质测评即可</a:t>
            </a:r>
            <a:endParaRPr lang="en-US" altLang="zh-CN" dirty="0"/>
          </a:p>
        </p:txBody>
      </p:sp>
      <p:sp>
        <p:nvSpPr>
          <p:cNvPr id="3" name="标题 2"/>
          <p:cNvSpPr>
            <a:spLocks noGrp="1"/>
          </p:cNvSpPr>
          <p:nvPr>
            <p:ph type="title"/>
          </p:nvPr>
        </p:nvSpPr>
        <p:spPr/>
        <p:txBody>
          <a:bodyPr/>
          <a:lstStyle/>
          <a:p>
            <a:r>
              <a:rPr lang="zh-CN" altLang="en-US" dirty="0" smtClean="0"/>
              <a:t>进入系统</a:t>
            </a:r>
            <a:endParaRPr lang="zh-CN" alt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4984"/>
            <a:ext cx="9144000" cy="34186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smtClean="0"/>
              <a:t>点击“新增申请”，即可填写本学年度个人总结。</a:t>
            </a:r>
            <a:endParaRPr lang="en-US" altLang="zh-CN" dirty="0" smtClean="0"/>
          </a:p>
          <a:p>
            <a:endParaRPr lang="en-US" altLang="zh-CN" dirty="0" smtClean="0"/>
          </a:p>
          <a:p>
            <a:pPr marL="0" indent="0">
              <a:buNone/>
            </a:pP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99798"/>
            <a:ext cx="9144000" cy="44582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smtClean="0"/>
              <a:t>按照要求填写素质综合测评内容</a:t>
            </a:r>
            <a:endParaRPr lang="en-US" altLang="zh-CN" dirty="0" smtClean="0"/>
          </a:p>
          <a:p>
            <a:r>
              <a:rPr lang="zh-CN" altLang="en-US" dirty="0" smtClean="0"/>
              <a:t>注意：申请素质测评院系和班级为上学年度所在院系和班级，填写完成后保存提交即可</a:t>
            </a:r>
            <a:endParaRPr lang="en-US" altLang="zh-CN" dirty="0" smtClean="0"/>
          </a:p>
          <a:p>
            <a:pPr marL="0" indent="0">
              <a:buNone/>
            </a:pP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6836" y="2996952"/>
            <a:ext cx="6630325" cy="37152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pPr marL="0" indent="0">
              <a:buNone/>
            </a:pPr>
            <a:r>
              <a:rPr lang="zh-CN" altLang="en-US" dirty="0"/>
              <a:t>注意</a:t>
            </a:r>
            <a:r>
              <a:rPr lang="zh-CN" altLang="en-US" dirty="0" smtClean="0"/>
              <a:t>事项：</a:t>
            </a:r>
            <a:endParaRPr lang="en-US" altLang="zh-CN" dirty="0" smtClean="0"/>
          </a:p>
          <a:p>
            <a:pPr marL="0" indent="0">
              <a:buNone/>
            </a:pPr>
            <a:r>
              <a:rPr lang="en-US" altLang="zh-CN" dirty="0" smtClean="0"/>
              <a:t>1.</a:t>
            </a:r>
            <a:r>
              <a:rPr lang="zh-CN" altLang="en-US" dirty="0" smtClean="0"/>
              <a:t>学年总结一旦提交就无法修改了哦；</a:t>
            </a:r>
            <a:endParaRPr lang="en-US" altLang="zh-CN" dirty="0" smtClean="0"/>
          </a:p>
          <a:p>
            <a:pPr marL="0" indent="0">
              <a:buNone/>
            </a:pPr>
            <a:r>
              <a:rPr lang="en-US" altLang="zh-CN" dirty="0" smtClean="0"/>
              <a:t>2.</a:t>
            </a:r>
            <a:r>
              <a:rPr lang="zh-CN" altLang="en-US" dirty="0" smtClean="0"/>
              <a:t>班主任会根据大家的学习成绩和提交的学年总结来进行素质综合测评打分。</a:t>
            </a: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14</TotalTime>
  <Words>325</Words>
  <Application>Microsoft Office PowerPoint</Application>
  <PresentationFormat>全屏显示(4:3)</PresentationFormat>
  <Paragraphs>25</Paragraphs>
  <Slides>8</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8</vt:i4>
      </vt:variant>
    </vt:vector>
  </HeadingPairs>
  <TitlesOfParts>
    <vt:vector size="13" baseType="lpstr">
      <vt:lpstr>华文楷体</vt:lpstr>
      <vt:lpstr>华文新魏</vt:lpstr>
      <vt:lpstr>Candara</vt:lpstr>
      <vt:lpstr>Symbol</vt:lpstr>
      <vt:lpstr>波形</vt:lpstr>
      <vt:lpstr>素质综合测评系统使用指南 （学生版）</vt:lpstr>
      <vt:lpstr>前言</vt:lpstr>
      <vt:lpstr>重要提示</vt:lpstr>
      <vt:lpstr>进入系统</vt:lpstr>
      <vt:lpstr>进入系统</vt:lpstr>
      <vt:lpstr>素质测评</vt:lpstr>
      <vt:lpstr>素质测评</vt:lpstr>
      <vt:lpstr>素质测评</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柴 腾</cp:lastModifiedBy>
  <cp:revision>41</cp:revision>
  <dcterms:created xsi:type="dcterms:W3CDTF">2015-04-28T08:08:00Z</dcterms:created>
  <dcterms:modified xsi:type="dcterms:W3CDTF">2018-09-12T02:25:15Z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2052-10.1.0.6690</vt:lpwstr>
  </property>
</Properties>
</file>